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4"/>
  </p:sldMasterIdLst>
  <p:sldIdLst>
    <p:sldId id="256" r:id="rId5"/>
    <p:sldId id="269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2FB3AF-C15B-48BA-9F15-D7069E89D87F}">
          <p14:sldIdLst>
            <p14:sldId id="256"/>
            <p14:sldId id="269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35667-9F04-D95C-DBB2-2FA7F72426AE}" v="65" dt="2021-09-30T15:37:57.948"/>
    <p1510:client id="{202BB803-BA9E-9365-6E5F-4CE8291BE244}" v="446" dt="2021-09-23T14:18:48.469"/>
    <p1510:client id="{2DC9E52A-4BCC-2EE5-9CEF-EE0EA2BFB8A3}" v="235" dt="2021-09-22T14:00:13.709"/>
    <p1510:client id="{37F92CE9-2232-4DFD-A2AC-31A403AD45B8}" v="16" dt="2021-09-23T14:25:41.943"/>
    <p1510:client id="{7DC2611A-9E5C-BBC7-BA5C-BE7D5815DBFE}" v="77" dt="2020-09-25T00:06:42.500"/>
    <p1510:client id="{87252B22-1D3C-37C2-08DF-06702DD34B6B}" v="12" dt="2021-09-23T17:24:42.384"/>
    <p1510:client id="{A325668A-D4ED-C77E-EB14-B6113BA6E374}" v="10" dt="2021-09-23T17:04:34.592"/>
    <p1510:client id="{ABE9C3E5-E758-A08E-9046-D30DB6CB2CEF}" v="244" dt="2021-09-30T17:05:22.891"/>
    <p1510:client id="{BBE87828-CB16-C28B-F068-E546D99D5673}" v="1" dt="2021-09-23T16:29:35.355"/>
    <p1510:client id="{D5D9C7EF-3936-3579-CDAE-9B7257E536DE}" v="58" dt="2021-09-29T15:36:51.070"/>
    <p1510:client id="{D8F464D2-55FD-B2EF-E14F-D4A70A76228D}" v="215" dt="2021-09-29T16:36:45.448"/>
    <p1510:client id="{FD3CAA54-4C05-72F7-8853-2312F8DC8C75}" v="172" dt="2021-09-23T17:30:52.367"/>
    <p1510:client id="{FF0B195D-B2B5-CC71-2C7C-AF4519DAE763}" v="21" dt="2021-09-23T17:01:58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tableStyles" Target="tableStyles.xml" Id="rId13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theme" Target="theme/theme1.xml" Id="rId12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viewProps" Target="viewProps.xml" Id="rId11" /><Relationship Type="http://schemas.openxmlformats.org/officeDocument/2006/relationships/slide" Target="slides/slide1.xml" Id="rId5" /><Relationship Type="http://schemas.microsoft.com/office/2015/10/relationships/revisionInfo" Target="revisionInfo.xml" Id="rId15" /><Relationship Type="http://schemas.openxmlformats.org/officeDocument/2006/relationships/presProps" Target="presProps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73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7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0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7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4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7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0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52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intentionedindecision.blogspot.com/2015_04_01_archive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scardino-david@yonkerspublicschools.or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714" y="640080"/>
            <a:ext cx="3136732" cy="1683916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FFFFFF"/>
                </a:solidFill>
                <a:latin typeface="Berlin Sans FB" panose="020E0602020502020306" pitchFamily="34" charset="0"/>
              </a:rPr>
              <a:t>Reading Lab Ms. Scardino</a:t>
            </a:r>
            <a:br>
              <a:rPr lang="en-US" sz="4400">
                <a:solidFill>
                  <a:srgbClr val="FFFFFF"/>
                </a:solidFill>
                <a:latin typeface="Berlin Sans FB" panose="020E0602020502020306" pitchFamily="34" charset="0"/>
              </a:rPr>
            </a:br>
            <a:r>
              <a:rPr lang="en-US" sz="4400">
                <a:solidFill>
                  <a:srgbClr val="FFFFFF"/>
                </a:solidFill>
                <a:latin typeface="Berlin Sans FB" panose="020E0602020502020306" pitchFamily="34" charset="0"/>
              </a:rPr>
              <a:t>Room: 200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277F6D-13E7-486B-8133-DA9E40F56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52" t="58228" r="-94" b="5485"/>
          <a:stretch/>
        </p:blipFill>
        <p:spPr>
          <a:xfrm>
            <a:off x="1107083" y="2472473"/>
            <a:ext cx="2359480" cy="1404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08BEA7-9E67-4903-A77C-508E282CE998}"/>
              </a:ext>
            </a:extLst>
          </p:cNvPr>
          <p:cNvSpPr txBox="1"/>
          <p:nvPr/>
        </p:nvSpPr>
        <p:spPr>
          <a:xfrm>
            <a:off x="131526" y="4192045"/>
            <a:ext cx="485174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sz="3600">
                <a:solidFill>
                  <a:schemeClr val="bg1"/>
                </a:solidFill>
                <a:latin typeface="Berlin Sans FB"/>
                <a:cs typeface="Calibri"/>
              </a:rPr>
              <a:t>Laboratorio de lectura </a:t>
            </a:r>
            <a:endParaRPr lang="en-US" sz="3600">
              <a:solidFill>
                <a:schemeClr val="bg1"/>
              </a:solidFill>
              <a:latin typeface="Berlin Sans FB"/>
              <a:cs typeface="Calibri"/>
            </a:endParaRPr>
          </a:p>
          <a:p>
            <a:r>
              <a:rPr lang="es" sz="3600">
                <a:solidFill>
                  <a:schemeClr val="bg1"/>
                </a:solidFill>
                <a:latin typeface="Berlin Sans FB"/>
                <a:cs typeface="Calibri"/>
              </a:rPr>
              <a:t>Sra. </a:t>
            </a:r>
            <a:r>
              <a:rPr lang="es" sz="3600" err="1">
                <a:solidFill>
                  <a:schemeClr val="bg1"/>
                </a:solidFill>
                <a:latin typeface="Berlin Sans FB"/>
                <a:cs typeface="Calibri"/>
              </a:rPr>
              <a:t>Scardino</a:t>
            </a:r>
            <a:br>
              <a:rPr lang="es" sz="3600">
                <a:latin typeface="Berlin Sans FB"/>
                <a:cs typeface="Calibri"/>
              </a:rPr>
            </a:br>
            <a:r>
              <a:rPr lang="es" sz="3600">
                <a:solidFill>
                  <a:schemeClr val="bg1"/>
                </a:solidFill>
                <a:latin typeface="Berlin Sans FB"/>
                <a:cs typeface="Calibri"/>
              </a:rPr>
              <a:t>Sala: 200</a:t>
            </a:r>
            <a:endParaRPr lang="en-US" sz="3600">
              <a:solidFill>
                <a:schemeClr val="bg1"/>
              </a:solidFill>
              <a:latin typeface="Berlin Sans FB"/>
              <a:ea typeface="+mn-lt"/>
              <a:cs typeface="+mn-lt"/>
            </a:endParaRPr>
          </a:p>
          <a:p>
            <a:pPr algn="l"/>
            <a:endParaRPr lang="en-US">
              <a:cs typeface="Calibri"/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A0F0DDD0-4BCC-43D5-9C63-F8982116B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-100568"/>
            <a:ext cx="2993720" cy="2695903"/>
          </a:xfrm>
          <a:prstGeom prst="rect">
            <a:avLst/>
          </a:prstGeom>
        </p:spPr>
      </p:pic>
      <p:pic>
        <p:nvPicPr>
          <p:cNvPr id="7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0EB6F1E-A6CF-4D90-A5D9-6717C1A4C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839" y="74112"/>
            <a:ext cx="2127337" cy="2127337"/>
          </a:xfrm>
          <a:prstGeom prst="rect">
            <a:avLst/>
          </a:prstGeom>
        </p:spPr>
      </p:pic>
      <p:pic>
        <p:nvPicPr>
          <p:cNvPr id="8" name="Picture 9" descr="Diagram&#10;&#10;Description automatically generated">
            <a:extLst>
              <a:ext uri="{FF2B5EF4-FFF2-40B4-BE49-F238E27FC236}">
                <a16:creationId xmlns:a16="http://schemas.microsoft.com/office/drawing/2014/main" id="{5726EA41-337F-44B7-AF09-0274A6451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703" y="3757503"/>
            <a:ext cx="7388266" cy="25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9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28" y="311357"/>
            <a:ext cx="4917210" cy="1262867"/>
          </a:xfrm>
        </p:spPr>
        <p:txBody>
          <a:bodyPr>
            <a:normAutofit/>
          </a:bodyPr>
          <a:lstStyle/>
          <a:p>
            <a:r>
              <a:rPr lang="en-US" sz="3600">
                <a:highlight>
                  <a:srgbClr val="FFFF00"/>
                </a:highlight>
              </a:rPr>
              <a:t>Who comes to the Reading Lab?</a:t>
            </a:r>
          </a:p>
        </p:txBody>
      </p:sp>
      <p:pic>
        <p:nvPicPr>
          <p:cNvPr id="13" name="Picture 12" descr="A picture containing grass, outdoor, person, holding&#10;&#10;Description automatically generated">
            <a:extLst>
              <a:ext uri="{FF2B5EF4-FFF2-40B4-BE49-F238E27FC236}">
                <a16:creationId xmlns:a16="http://schemas.microsoft.com/office/drawing/2014/main" id="{6211FB9F-1D4D-468D-89DE-53EA4BD0B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22" r="34105" b="1"/>
          <a:stretch/>
        </p:blipFill>
        <p:spPr>
          <a:xfrm>
            <a:off x="5772431" y="81817"/>
            <a:ext cx="1178304" cy="172401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13" y="2012850"/>
            <a:ext cx="5964476" cy="4843383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I work with students in 3rd, 4</a:t>
            </a:r>
            <a:r>
              <a:rPr lang="en-US" baseline="30000"/>
              <a:t>th</a:t>
            </a:r>
            <a:r>
              <a:rPr lang="en-US"/>
              <a:t>, and 5</a:t>
            </a:r>
            <a:r>
              <a:rPr lang="en-US" baseline="30000"/>
              <a:t>th</a:t>
            </a:r>
            <a:r>
              <a:rPr lang="en-US"/>
              <a:t> grade classes who are in the need of additional reading support. Selection is based on previous test scores such as : MAP Assessment, ELA scores, Benchmark data, along with teacher recommendation. </a:t>
            </a:r>
            <a:endParaRPr lang="en-US">
              <a:cs typeface="Calibri"/>
            </a:endParaRPr>
          </a:p>
          <a:p>
            <a:r>
              <a:rPr lang="en-US"/>
              <a:t>Students come to the Reading lab a few times a week, each class is 30-45 minutes in length. 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/>
              <a:t> Lessons are based on the students’ needs by reinforcing literacy skills using the reading program called Benchmark. 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/>
              <a:t> If your child is selected for Reading, he/she will be given a parent notification letter informing you that your child has been selected to receive additional reading support. This letter needs to be signed and returned to receive services.  </a:t>
            </a:r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8B446-AE8F-4BDE-893A-A100DBEC2448}"/>
              </a:ext>
            </a:extLst>
          </p:cNvPr>
          <p:cNvSpPr txBox="1"/>
          <p:nvPr/>
        </p:nvSpPr>
        <p:spPr>
          <a:xfrm>
            <a:off x="7636702" y="225468"/>
            <a:ext cx="4246322" cy="178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>
                <a:solidFill>
                  <a:srgbClr val="404040"/>
                </a:solidFill>
                <a:highlight>
                  <a:srgbClr val="FFFF00"/>
                </a:highlight>
                <a:latin typeface="Calibri"/>
                <a:cs typeface="Calibri"/>
              </a:rPr>
              <a:t>¿Quién viene al Laboratorio de Lectura?</a:t>
            </a:r>
            <a:r>
              <a:rPr lang="en-US" sz="3600">
                <a:highlight>
                  <a:srgbClr val="FFFF00"/>
                </a:highlight>
                <a:latin typeface="Calibri"/>
                <a:cs typeface="Calibri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24B8E-10F5-44D7-A269-31046E645661}"/>
              </a:ext>
            </a:extLst>
          </p:cNvPr>
          <p:cNvSpPr txBox="1"/>
          <p:nvPr/>
        </p:nvSpPr>
        <p:spPr>
          <a:xfrm>
            <a:off x="6363224" y="2083496"/>
            <a:ext cx="5958211" cy="46730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s"/>
              <a:t>Trabajo con estudiantes de 3º, 4º y 5º grado que necesitan apoyo adicional en lectura. La selección se basa en puntajes de pruebas anteriores tales como: evaluación MAP, puntajes de ELA, datos de referencia, junto con la recomendación del maestro.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s"/>
              <a:t>Los estudiantes vienen al laboratorio de lectura varias veces a la semana, cada clase dura entre 30 y 45 minutos.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s"/>
              <a:t>Las lecciones se basan en las necesidades de los estudiantes al reforzar las habilidades de alfabetización utilizando el programa de lectura llamado Benchmark.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s"/>
              <a:t>Si su hijo es seleccionado para lectura, se le entregará una carta de notificación a los padres informándole que su hijo ha sido seleccionado para recibir apoyo adicional en lectura. Esta carta debe ser firmada y devuelta para recibir los servicios.</a:t>
            </a:r>
            <a:endParaRPr lang="en-US">
              <a:ea typeface="+mn-lt"/>
              <a:cs typeface="+mn-lt"/>
            </a:endParaRP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79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52" y="154782"/>
            <a:ext cx="3320141" cy="1440319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highlight>
                  <a:srgbClr val="FFFF00"/>
                </a:highlight>
              </a:rPr>
              <a:t>Literacy Skills:</a:t>
            </a:r>
            <a:endParaRPr lang="en-US" sz="3600">
              <a:highlight>
                <a:srgbClr val="FFFF00"/>
              </a:highlight>
              <a:cs typeface="Calibri Ligh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9" y="1990146"/>
            <a:ext cx="5282552" cy="487059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u="sng">
                <a:highlight>
                  <a:srgbClr val="00FF00"/>
                </a:highlight>
              </a:rPr>
              <a:t>Phonological Awareness</a:t>
            </a:r>
            <a:r>
              <a:rPr lang="en-US">
                <a:highlight>
                  <a:srgbClr val="00FF00"/>
                </a:highlight>
              </a:rPr>
              <a:t>- </a:t>
            </a:r>
            <a:r>
              <a:rPr lang="en-US"/>
              <a:t>focuses on sound structures of language.</a:t>
            </a:r>
            <a:endParaRPr lang="en-US">
              <a:cs typeface="Calibri"/>
            </a:endParaRPr>
          </a:p>
          <a:p>
            <a:r>
              <a:rPr lang="en-US" u="sng">
                <a:highlight>
                  <a:srgbClr val="00FFFF"/>
                </a:highlight>
              </a:rPr>
              <a:t>Phonics</a:t>
            </a:r>
            <a:r>
              <a:rPr lang="en-US"/>
              <a:t>- links/connects sounds to print.</a:t>
            </a:r>
            <a:endParaRPr lang="en-US">
              <a:cs typeface="Calibri"/>
            </a:endParaRPr>
          </a:p>
          <a:p>
            <a:r>
              <a:rPr lang="en-US" u="sng">
                <a:highlight>
                  <a:srgbClr val="FF00FF"/>
                </a:highlight>
              </a:rPr>
              <a:t>Language/Vocabulary</a:t>
            </a:r>
            <a:r>
              <a:rPr lang="en-US">
                <a:highlight>
                  <a:srgbClr val="FF00FF"/>
                </a:highlight>
              </a:rPr>
              <a:t>-</a:t>
            </a:r>
            <a:r>
              <a:rPr lang="en-US"/>
              <a:t> learning of new words and its meaning.</a:t>
            </a:r>
            <a:endParaRPr lang="en-US">
              <a:cs typeface="Calibri"/>
            </a:endParaRPr>
          </a:p>
          <a:p>
            <a:r>
              <a:rPr lang="en-US" u="sng">
                <a:highlight>
                  <a:srgbClr val="FFFF00"/>
                </a:highlight>
              </a:rPr>
              <a:t>Fluency</a:t>
            </a:r>
            <a:r>
              <a:rPr lang="en-US"/>
              <a:t>- ability to read with accuracy, proper expression, and speed.</a:t>
            </a:r>
            <a:endParaRPr lang="en-US">
              <a:cs typeface="Calibri"/>
            </a:endParaRPr>
          </a:p>
          <a:p>
            <a:r>
              <a:rPr lang="en-US" u="sng">
                <a:highlight>
                  <a:srgbClr val="00FF00"/>
                </a:highlight>
              </a:rPr>
              <a:t>Comprehension</a:t>
            </a:r>
            <a:r>
              <a:rPr lang="en-US" u="sng"/>
              <a:t>-</a:t>
            </a:r>
            <a:r>
              <a:rPr lang="en-US"/>
              <a:t> ability to understand what has been read.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All the above is modeled and practiced weekly to improve their  reading skills.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B59D022-E624-448E-B95C-AF67A9AEC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482" y="162457"/>
            <a:ext cx="2743200" cy="1835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8924C-DDF6-4D70-B3EA-0812C69DB2E9}"/>
              </a:ext>
            </a:extLst>
          </p:cNvPr>
          <p:cNvSpPr txBox="1"/>
          <p:nvPr/>
        </p:nvSpPr>
        <p:spPr>
          <a:xfrm>
            <a:off x="7532319" y="517742"/>
            <a:ext cx="512314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sz="3600">
                <a:highlight>
                  <a:srgbClr val="FFFF00"/>
                </a:highlight>
                <a:latin typeface="Calibri Light"/>
                <a:cs typeface="Calibri Light"/>
              </a:rPr>
              <a:t>Habilidades de alfabetización:</a:t>
            </a:r>
            <a:endParaRPr lang="en-US" sz="3600">
              <a:latin typeface="Calibri Light"/>
              <a:ea typeface="+mn-lt"/>
              <a:cs typeface="Calibri Light"/>
            </a:endParaRP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98E80-92C0-443D-ACCB-8DAF7B591C59}"/>
              </a:ext>
            </a:extLst>
          </p:cNvPr>
          <p:cNvSpPr txBox="1"/>
          <p:nvPr/>
        </p:nvSpPr>
        <p:spPr>
          <a:xfrm>
            <a:off x="6099001" y="1767084"/>
            <a:ext cx="5989527" cy="49623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s" u="sng">
                <a:highlight>
                  <a:srgbClr val="00FF00"/>
                </a:highlight>
                <a:latin typeface="Consolas"/>
                <a:cs typeface="Calibri"/>
              </a:rPr>
              <a:t>Conciencia fonológica</a:t>
            </a:r>
            <a:r>
              <a:rPr lang="es">
                <a:highlight>
                  <a:srgbClr val="00FF00"/>
                </a:highlight>
                <a:latin typeface="Consolas"/>
                <a:cs typeface="Calibri"/>
              </a:rPr>
              <a:t>:</a:t>
            </a:r>
            <a:r>
              <a:rPr lang="es">
                <a:latin typeface="Consolas"/>
                <a:cs typeface="Calibri"/>
              </a:rPr>
              <a:t> se centra en las estructuras sonoras del lenguaje.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s" u="sng">
                <a:highlight>
                  <a:srgbClr val="00FFFF"/>
                </a:highlight>
                <a:latin typeface="Consolas"/>
                <a:cs typeface="Calibri"/>
              </a:rPr>
              <a:t>Fonética:</a:t>
            </a:r>
            <a:r>
              <a:rPr lang="es">
                <a:highlight>
                  <a:srgbClr val="00FFFF"/>
                </a:highlight>
                <a:latin typeface="Consolas"/>
                <a:cs typeface="Calibri"/>
              </a:rPr>
              <a:t> </a:t>
            </a:r>
            <a:r>
              <a:rPr lang="es">
                <a:latin typeface="Consolas"/>
                <a:cs typeface="Calibri"/>
              </a:rPr>
              <a:t>vincula / conecta sonidos para imprimir.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s" u="sng">
                <a:highlight>
                  <a:srgbClr val="FF00FF"/>
                </a:highlight>
                <a:latin typeface="Consolas"/>
                <a:cs typeface="Calibri"/>
              </a:rPr>
              <a:t>Lenguaje / Vocabulario:</a:t>
            </a:r>
            <a:r>
              <a:rPr lang="es" u="sng">
                <a:latin typeface="Consolas"/>
                <a:cs typeface="Calibri"/>
              </a:rPr>
              <a:t> </a:t>
            </a:r>
            <a:r>
              <a:rPr lang="es">
                <a:latin typeface="Consolas"/>
                <a:cs typeface="Calibri"/>
              </a:rPr>
              <a:t>aprendizaje de nuevas palabras y su significado.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s" u="sng">
                <a:highlight>
                  <a:srgbClr val="FFFF00"/>
                </a:highlight>
                <a:latin typeface="Consolas"/>
                <a:cs typeface="Calibri"/>
              </a:rPr>
              <a:t>Fluidez:</a:t>
            </a:r>
            <a:r>
              <a:rPr lang="es">
                <a:highlight>
                  <a:srgbClr val="FFFF00"/>
                </a:highlight>
                <a:latin typeface="Consolas"/>
                <a:cs typeface="Calibri"/>
              </a:rPr>
              <a:t> </a:t>
            </a:r>
            <a:r>
              <a:rPr lang="es">
                <a:latin typeface="Consolas"/>
                <a:cs typeface="Calibri"/>
              </a:rPr>
              <a:t>capacidad para leer con precisión, expresión adecuada y velocidad.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es" u="sng">
                <a:highlight>
                  <a:srgbClr val="00FF00"/>
                </a:highlight>
                <a:latin typeface="Consolas"/>
                <a:cs typeface="Calibri"/>
              </a:rPr>
              <a:t>Comprensión:</a:t>
            </a:r>
            <a:r>
              <a:rPr lang="es">
                <a:highlight>
                  <a:srgbClr val="00FF00"/>
                </a:highlight>
                <a:latin typeface="Consolas"/>
                <a:cs typeface="Calibri"/>
              </a:rPr>
              <a:t> </a:t>
            </a:r>
            <a:r>
              <a:rPr lang="es">
                <a:latin typeface="Consolas"/>
                <a:cs typeface="Calibri"/>
              </a:rPr>
              <a:t>capacidad para comprender lo leído.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s">
                <a:latin typeface="Consolas"/>
                <a:cs typeface="Calibri"/>
              </a:rPr>
              <a:t>Todo lo anterior se modela y practica semanalmente para mejorar sus habilidades de lectura.</a:t>
            </a:r>
            <a:endParaRPr lang="en-US">
              <a:ea typeface="+mn-lt"/>
              <a:cs typeface="+mn-lt"/>
            </a:endParaRP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25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36" y="-273190"/>
            <a:ext cx="3965049" cy="18285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highlight>
                  <a:srgbClr val="FFFF00"/>
                </a:highlight>
              </a:rPr>
              <a:t>How to help at home...</a:t>
            </a:r>
            <a:endParaRPr lang="en-US" sz="3200">
              <a:highlight>
                <a:srgbClr val="FFFF00"/>
              </a:highlight>
              <a:cs typeface="Calibri Light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" name="Picture 182" descr="Text&#10;&#10;Description automatically generated">
            <a:extLst>
              <a:ext uri="{FF2B5EF4-FFF2-40B4-BE49-F238E27FC236}">
                <a16:creationId xmlns:a16="http://schemas.microsoft.com/office/drawing/2014/main" id="{37F9EB63-244D-4310-B24D-8DFE92CCC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153" y="-9394"/>
            <a:ext cx="1814186" cy="1292269"/>
          </a:xfrm>
          <a:prstGeom prst="rect">
            <a:avLst/>
          </a:prstGeom>
        </p:spPr>
      </p:pic>
      <p:pic>
        <p:nvPicPr>
          <p:cNvPr id="183" name="Picture 183" descr="Icon&#10;&#10;Description automatically generated">
            <a:extLst>
              <a:ext uri="{FF2B5EF4-FFF2-40B4-BE49-F238E27FC236}">
                <a16:creationId xmlns:a16="http://schemas.microsoft.com/office/drawing/2014/main" id="{E280C96E-D508-45D7-8A86-710963D9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863" y="207137"/>
            <a:ext cx="754430" cy="8731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8838B5-70A3-4E94-95FA-B1B9BCEEF7AE}"/>
              </a:ext>
            </a:extLst>
          </p:cNvPr>
          <p:cNvSpPr txBox="1"/>
          <p:nvPr/>
        </p:nvSpPr>
        <p:spPr>
          <a:xfrm>
            <a:off x="5774" y="1135997"/>
            <a:ext cx="5802682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Be sure your child comes prepared to learn. They should be well rested, had a healthy breakfast and come to school on time. </a:t>
            </a:r>
            <a:endParaRPr lang="en-US">
              <a:cs typeface="Calibri" panose="020F0502020204030204"/>
            </a:endParaRPr>
          </a:p>
          <a:p>
            <a:pPr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Allow time (approximately 20-40 minutes) each day to either read together with your child or set up your child to independently read. 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Reinforce the joy and importance of reading because…</a:t>
            </a:r>
          </a:p>
          <a:p>
            <a:pPr marL="228600"/>
            <a:r>
              <a:rPr lang="en-US">
                <a:ea typeface="+mn-lt"/>
                <a:cs typeface="+mn-lt"/>
              </a:rPr>
              <a:t>A child who reads will be an adult who thinks!</a:t>
            </a:r>
          </a:p>
          <a:p>
            <a:pPr marL="228600"/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Model good reading habits at home with books, e-books, magazines, or anything of interest.</a:t>
            </a:r>
          </a:p>
          <a:p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Take the opportunity to attend Parent Workshops throughout the year to provide information and  strategies on helping your child succeed in school.</a:t>
            </a: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9DB69-BCF7-429E-A60D-4A6729B932DA}"/>
              </a:ext>
            </a:extLst>
          </p:cNvPr>
          <p:cNvSpPr txBox="1"/>
          <p:nvPr/>
        </p:nvSpPr>
        <p:spPr>
          <a:xfrm>
            <a:off x="7365304" y="-4175"/>
            <a:ext cx="3933171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sz="3200">
                <a:highlight>
                  <a:srgbClr val="FFFF00"/>
                </a:highlight>
                <a:latin typeface="Consolas"/>
                <a:cs typeface="Calibri"/>
              </a:rPr>
              <a:t>Cómo ayudar en casa ...</a:t>
            </a:r>
            <a:endParaRPr lang="en-US" sz="3200">
              <a:ea typeface="+mn-lt"/>
              <a:cs typeface="+mn-lt"/>
            </a:endParaRP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DF013-ECF2-4613-A00B-FA0C3E4F8F4C}"/>
              </a:ext>
            </a:extLst>
          </p:cNvPr>
          <p:cNvSpPr txBox="1"/>
          <p:nvPr/>
        </p:nvSpPr>
        <p:spPr>
          <a:xfrm>
            <a:off x="5671029" y="1078151"/>
            <a:ext cx="6688896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s" sz="1600">
                <a:latin typeface="Consolas"/>
                <a:cs typeface="Calibri"/>
              </a:rPr>
              <a:t>Asegúrese de que su hijo venga preparado para aprender. Deben estar bien descansados, tomar un desayuno saludable y llegar a la escuela a tiempo.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s" sz="1600">
                <a:latin typeface="Consolas"/>
                <a:cs typeface="Calibri"/>
              </a:rPr>
              <a:t>Deje tiempo (aproximadamente de 20 a 40 minutos) cada día para leer junto con su hijo o preparar a su hijo para que lea de forma independiente.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s" sz="1600">
                <a:latin typeface="Consolas"/>
                <a:cs typeface="Calibri"/>
              </a:rPr>
              <a:t>Refuerza la alegría y la importancia de la lectura porque …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s" sz="1600">
                <a:latin typeface="Consolas"/>
                <a:cs typeface="Calibri"/>
              </a:rPr>
              <a:t>¡Un niño que lee será un adulto que piensa!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s" sz="1600">
                <a:latin typeface="Consolas"/>
                <a:cs typeface="Calibri"/>
              </a:rPr>
              <a:t>Modele buenos hábitos de lectura en casa con libros, libros electrónicos, revistas o cualquier cosa de interés.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s" sz="16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s" sz="1600">
                <a:latin typeface="Consolas"/>
                <a:cs typeface="Calibri"/>
              </a:rPr>
              <a:t>Aproveche la oportunidad de asistir a los talleres para</a:t>
            </a:r>
            <a:endParaRPr lang="en-US" sz="1600">
              <a:ea typeface="+mn-lt"/>
              <a:cs typeface="+mn-lt"/>
            </a:endParaRPr>
          </a:p>
          <a:p>
            <a:r>
              <a:rPr lang="es" sz="1600">
                <a:latin typeface="Consolas"/>
                <a:cs typeface="Calibri"/>
              </a:rPr>
              <a:t> padres durante todo el año para brindar información y estrategias para ayudar a su hijo a tener éxito en la escuela.</a:t>
            </a:r>
            <a:endParaRPr lang="en-US" sz="1600">
              <a:ea typeface="+mn-lt"/>
              <a:cs typeface="+mn-lt"/>
            </a:endParaRPr>
          </a:p>
          <a:p>
            <a:pPr algn="l"/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748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highlight>
                  <a:srgbClr val="FFFF00"/>
                </a:highlight>
              </a:rPr>
              <a:t>Contact 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EA557-97AB-47DD-AE6E-0A983B67F848}"/>
              </a:ext>
            </a:extLst>
          </p:cNvPr>
          <p:cNvSpPr txBox="1"/>
          <p:nvPr/>
        </p:nvSpPr>
        <p:spPr>
          <a:xfrm>
            <a:off x="4989159" y="4111180"/>
            <a:ext cx="24158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  </a:t>
            </a:r>
            <a:r>
              <a:rPr lang="en-US" sz="2000"/>
              <a:t>Enrico Fermi School </a:t>
            </a:r>
            <a:endParaRPr lang="en-US" sz="2000">
              <a:cs typeface="Calibri"/>
            </a:endParaRPr>
          </a:p>
          <a:p>
            <a:r>
              <a:rPr lang="en-US" sz="2000"/>
              <a:t>        914-376-8460</a:t>
            </a:r>
            <a:endParaRPr lang="en-US" sz="2000">
              <a:cs typeface="Calibri"/>
            </a:endParaRPr>
          </a:p>
        </p:txBody>
      </p:sp>
      <p:pic>
        <p:nvPicPr>
          <p:cNvPr id="779" name="Picture 779" descr="Icon&#10;&#10;Description automatically generated">
            <a:extLst>
              <a:ext uri="{FF2B5EF4-FFF2-40B4-BE49-F238E27FC236}">
                <a16:creationId xmlns:a16="http://schemas.microsoft.com/office/drawing/2014/main" id="{3AFF9EDE-2962-4818-B7A5-F2CF4E19D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499" y="1843022"/>
            <a:ext cx="1887386" cy="1540963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3B7A1A8-160B-444A-A29E-487091C58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55" y="4188884"/>
            <a:ext cx="4667250" cy="158496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a typeface="+mn-lt"/>
                <a:cs typeface="+mn-lt"/>
              </a:rPr>
              <a:t>I can be reached via email 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ea typeface="+mn-lt"/>
                <a:cs typeface="+mn-lt"/>
                <a:hlinkClick r:id="rId3"/>
              </a:rPr>
              <a:t>mscardino-david@yonkerspublicschools.org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">
              <a:latin typeface="Consolas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">
                <a:latin typeface="Consolas"/>
                <a:ea typeface="+mn-lt"/>
                <a:cs typeface="+mn-lt"/>
              </a:rPr>
              <a:t>Puede ser contactado por correo electrónico: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</a:pP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11C049-63CF-4EB5-A3E3-AE63D9277CF2}"/>
              </a:ext>
            </a:extLst>
          </p:cNvPr>
          <p:cNvSpPr txBox="1"/>
          <p:nvPr/>
        </p:nvSpPr>
        <p:spPr>
          <a:xfrm>
            <a:off x="7604473" y="3321094"/>
            <a:ext cx="4394808" cy="32624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          </a:t>
            </a:r>
            <a:r>
              <a:rPr lang="en-US" sz="2000"/>
              <a:t> Thank you!</a:t>
            </a:r>
            <a:endParaRPr lang="en-US" sz="2000">
              <a:cs typeface="Calibri"/>
            </a:endParaRPr>
          </a:p>
          <a:p>
            <a:r>
              <a:rPr lang="en-US" sz="2000"/>
              <a:t>Stay well, stay safe and wishing you a successful school year with your children!</a:t>
            </a:r>
            <a:endParaRPr lang="en-US" sz="2000">
              <a:ea typeface="+mn-lt"/>
              <a:cs typeface="+mn-lt"/>
            </a:endParaRPr>
          </a:p>
          <a:p>
            <a:endParaRPr lang="es">
              <a:latin typeface="Consolas"/>
              <a:cs typeface="Calibri"/>
            </a:endParaRPr>
          </a:p>
          <a:p>
            <a:r>
              <a:rPr lang="es">
                <a:latin typeface="Consolas"/>
                <a:cs typeface="Calibri"/>
              </a:rPr>
              <a:t>Gracias!</a:t>
            </a:r>
            <a:br>
              <a:rPr lang="es">
                <a:latin typeface="Consolas"/>
                <a:cs typeface="Calibri"/>
              </a:rPr>
            </a:br>
            <a:r>
              <a:rPr lang="es">
                <a:latin typeface="Consolas"/>
                <a:cs typeface="Calibri"/>
              </a:rPr>
              <a:t>Manténgase bien, manténgase a salvo y le deseamos un año escolar exitoso con sus hijos.</a:t>
            </a:r>
            <a:r>
              <a:rPr lang="en-US">
                <a:ea typeface="+mn-lt"/>
                <a:cs typeface="+mn-lt"/>
              </a:rPr>
              <a:t> .</a:t>
            </a:r>
            <a:endParaRPr lang="en-US"/>
          </a:p>
          <a:p>
            <a:pPr algn="l"/>
            <a:endParaRPr lang="en-US">
              <a:cs typeface="Calibri"/>
            </a:endParaRPr>
          </a:p>
        </p:txBody>
      </p:sp>
      <p:pic>
        <p:nvPicPr>
          <p:cNvPr id="29" name="Picture 29" descr="Arrow&#10;&#10;Description automatically generated">
            <a:extLst>
              <a:ext uri="{FF2B5EF4-FFF2-40B4-BE49-F238E27FC236}">
                <a16:creationId xmlns:a16="http://schemas.microsoft.com/office/drawing/2014/main" id="{1164B1A4-51CD-4243-B51F-81FB67D9C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75" y="2100263"/>
            <a:ext cx="2343150" cy="1809750"/>
          </a:xfrm>
          <a:prstGeom prst="rect">
            <a:avLst/>
          </a:prstGeom>
        </p:spPr>
      </p:pic>
      <p:pic>
        <p:nvPicPr>
          <p:cNvPr id="30" name="Picture 30" descr="A picture containing text, building, outdoor, government building&#10;&#10;Description automatically generated">
            <a:extLst>
              <a:ext uri="{FF2B5EF4-FFF2-40B4-BE49-F238E27FC236}">
                <a16:creationId xmlns:a16="http://schemas.microsoft.com/office/drawing/2014/main" id="{0F509E0C-92B0-4E41-90C6-C11EEFA25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264492"/>
            <a:ext cx="2743200" cy="15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414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387FEA5265E4CBB2C374B6C1E567C" ma:contentTypeVersion="12" ma:contentTypeDescription="Create a new document." ma:contentTypeScope="" ma:versionID="2415fde428d3228ed3042c0554075674">
  <xsd:schema xmlns:xsd="http://www.w3.org/2001/XMLSchema" xmlns:xs="http://www.w3.org/2001/XMLSchema" xmlns:p="http://schemas.microsoft.com/office/2006/metadata/properties" xmlns:ns3="933b6d0a-860c-4c22-8878-5de926f456d4" xmlns:ns4="8b8122ab-8e15-46c1-ada9-717f361b3ebf" targetNamespace="http://schemas.microsoft.com/office/2006/metadata/properties" ma:root="true" ma:fieldsID="458d4c6adc8a94ca02df08ee836e8526" ns3:_="" ns4:_="">
    <xsd:import namespace="933b6d0a-860c-4c22-8878-5de926f456d4"/>
    <xsd:import namespace="8b8122ab-8e15-46c1-ada9-717f361b3e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b6d0a-860c-4c22-8878-5de926f45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122ab-8e15-46c1-ada9-717f361b3e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417E5E-1CCF-40F9-92D9-1A34C8FBC3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8DC19D-A4B4-4708-BB5C-EAF5B0E93AFE}">
  <ds:schemaRefs>
    <ds:schemaRef ds:uri="8b8122ab-8e15-46c1-ada9-717f361b3ebf"/>
    <ds:schemaRef ds:uri="933b6d0a-860c-4c22-8878-5de926f456d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A6601B-C7E4-4F12-8437-F17B4FA68A6D}">
  <ds:schemaRefs>
    <ds:schemaRef ds:uri="8b8122ab-8e15-46c1-ada9-717f361b3ebf"/>
    <ds:schemaRef ds:uri="933b6d0a-860c-4c22-8878-5de926f456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Retrospect</vt:lpstr>
      <vt:lpstr>Reading Lab Ms. Scardino Room: 200</vt:lpstr>
      <vt:lpstr>Who comes to the Reading Lab?</vt:lpstr>
      <vt:lpstr>Literacy Skills:</vt:lpstr>
      <vt:lpstr>How to help at home...</vt:lpstr>
      <vt:lpstr>Contact 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Lab Ms. Scardino Room: 200</dc:title>
  <dc:creator>michele1727@optonline.net</dc:creator>
  <cp:revision>1</cp:revision>
  <dcterms:created xsi:type="dcterms:W3CDTF">2020-09-24T01:38:58Z</dcterms:created>
  <dcterms:modified xsi:type="dcterms:W3CDTF">2021-09-30T17:05:53Z</dcterms:modified>
</cp:coreProperties>
</file>